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4"/>
  </p:notesMasterIdLst>
  <p:sldIdLst>
    <p:sldId id="256" r:id="rId2"/>
    <p:sldId id="257" r:id="rId3"/>
  </p:sldIdLst>
  <p:sldSz cx="7559675" cy="10691813"/>
  <p:notesSz cx="7559675" cy="10691813"/>
  <p:embeddedFontLst>
    <p:embeddedFont>
      <p:font typeface="Pacifico" pitchFamily="2" charset="77"/>
      <p:regular r:id="rId5"/>
    </p:embeddedFont>
    <p:embeddedFont>
      <p:font typeface="Quicksand" pitchFamily="2" charset="77"/>
      <p:regular r:id="rId6"/>
      <p:bold r:id="rId7"/>
    </p:embeddedFont>
    <p:embeddedFont>
      <p:font typeface="Quicksand Light" pitchFamily="2" charset="77"/>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B318B0-7E9C-46B6-8028-EBF8F2735336}">
  <a:tblStyle styleId="{2BB318B0-7E9C-46B6-8028-EBF8F27353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p:cViewPr varScale="1">
        <p:scale>
          <a:sx n="71" d="100"/>
          <a:sy n="71" d="100"/>
        </p:scale>
        <p:origin x="3152" y="200"/>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76"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d258d681f_0_22:notes"/>
          <p:cNvSpPr>
            <a:spLocks noGrp="1" noRot="1" noChangeAspect="1"/>
          </p:cNvSpPr>
          <p:nvPr>
            <p:ph type="sldImg" idx="2"/>
          </p:nvPr>
        </p:nvSpPr>
        <p:spPr>
          <a:xfrm>
            <a:off x="2217076"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d258d681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dcc67292e_1_0:notes"/>
          <p:cNvSpPr>
            <a:spLocks noGrp="1" noRot="1" noChangeAspect="1"/>
          </p:cNvSpPr>
          <p:nvPr>
            <p:ph type="sldImg" idx="2"/>
          </p:nvPr>
        </p:nvSpPr>
        <p:spPr>
          <a:xfrm>
            <a:off x="2217076"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dcc6729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4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S9VjeIWLnE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3"/>
          <p:cNvGrpSpPr/>
          <p:nvPr/>
        </p:nvGrpSpPr>
        <p:grpSpPr>
          <a:xfrm>
            <a:off x="182825" y="44399"/>
            <a:ext cx="7156500" cy="10438301"/>
            <a:chOff x="182825" y="44399"/>
            <a:chExt cx="7156500" cy="10438301"/>
          </a:xfrm>
        </p:grpSpPr>
        <p:sp>
          <p:nvSpPr>
            <p:cNvPr id="55" name="Google Shape;55;p13"/>
            <p:cNvSpPr/>
            <p:nvPr/>
          </p:nvSpPr>
          <p:spPr>
            <a:xfrm>
              <a:off x="182825" y="216700"/>
              <a:ext cx="7156500" cy="102660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219075" y="257175"/>
              <a:ext cx="7077000" cy="10178100"/>
            </a:xfrm>
            <a:prstGeom prst="rect">
              <a:avLst/>
            </a:prstGeom>
            <a:noFill/>
            <a:ln w="38100" cap="flat" cmpd="sng">
              <a:solidFill>
                <a:srgbClr val="0097A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219075" y="257175"/>
              <a:ext cx="7077000" cy="971400"/>
            </a:xfrm>
            <a:prstGeom prst="rect">
              <a:avLst/>
            </a:prstGeom>
            <a:solidFill>
              <a:srgbClr val="0097A7"/>
            </a:solidFill>
            <a:ln>
              <a:noFill/>
            </a:ln>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endParaRPr sz="1000">
                <a:latin typeface="Pacifico"/>
                <a:ea typeface="Pacifico"/>
                <a:cs typeface="Pacifico"/>
                <a:sym typeface="Pacifico"/>
              </a:endParaRPr>
            </a:p>
            <a:p>
              <a:pPr marL="0" lvl="0" indent="0" algn="ctr" rtl="0">
                <a:spcBef>
                  <a:spcPts val="0"/>
                </a:spcBef>
                <a:spcAft>
                  <a:spcPts val="0"/>
                </a:spcAft>
                <a:buClr>
                  <a:srgbClr val="000000"/>
                </a:buClr>
                <a:buSzPts val="1100"/>
                <a:buFont typeface="Arial"/>
                <a:buNone/>
              </a:pPr>
              <a:br>
                <a:rPr lang="en-GB" sz="900">
                  <a:latin typeface="Pacifico"/>
                  <a:ea typeface="Pacifico"/>
                  <a:cs typeface="Pacifico"/>
                  <a:sym typeface="Pacifico"/>
                </a:rPr>
              </a:br>
              <a:r>
                <a:rPr lang="en-GB" sz="2400">
                  <a:solidFill>
                    <a:srgbClr val="3C4043"/>
                  </a:solidFill>
                  <a:latin typeface="Pacifico"/>
                  <a:ea typeface="Pacifico"/>
                  <a:cs typeface="Pacifico"/>
                  <a:sym typeface="Pacifico"/>
                </a:rPr>
                <a:t>Te Kākano Hub Newsletter</a:t>
              </a:r>
              <a:r>
                <a:rPr lang="en-GB" sz="2400">
                  <a:solidFill>
                    <a:srgbClr val="3C4043"/>
                  </a:solidFill>
                  <a:highlight>
                    <a:srgbClr val="FFFFFF"/>
                  </a:highlight>
                  <a:latin typeface="Pacifico"/>
                  <a:ea typeface="Pacifico"/>
                  <a:cs typeface="Pacifico"/>
                  <a:sym typeface="Pacifico"/>
                </a:rPr>
                <a:t> </a:t>
              </a:r>
              <a:r>
                <a:rPr lang="en-GB" sz="2400">
                  <a:solidFill>
                    <a:srgbClr val="E69138"/>
                  </a:solidFill>
                  <a:highlight>
                    <a:srgbClr val="FFFFFF"/>
                  </a:highlight>
                  <a:latin typeface="Pacifico"/>
                  <a:ea typeface="Pacifico"/>
                  <a:cs typeface="Pacifico"/>
                  <a:sym typeface="Pacifico"/>
                </a:rPr>
                <a:t> </a:t>
              </a:r>
              <a:endParaRPr sz="2400">
                <a:solidFill>
                  <a:srgbClr val="E69138"/>
                </a:solidFill>
                <a:highlight>
                  <a:srgbClr val="FFFFFF"/>
                </a:highlight>
                <a:latin typeface="Pacifico"/>
                <a:ea typeface="Pacifico"/>
                <a:cs typeface="Pacifico"/>
                <a:sym typeface="Pacifico"/>
              </a:endParaRPr>
            </a:p>
            <a:p>
              <a:pPr marL="0" lvl="0" indent="0" algn="ctr" rtl="0">
                <a:spcBef>
                  <a:spcPts val="0"/>
                </a:spcBef>
                <a:spcAft>
                  <a:spcPts val="0"/>
                </a:spcAft>
                <a:buClr>
                  <a:srgbClr val="000000"/>
                </a:buClr>
                <a:buSzPts val="1100"/>
                <a:buFont typeface="Arial"/>
                <a:buNone/>
              </a:pPr>
              <a:r>
                <a:rPr lang="en-GB" b="1">
                  <a:solidFill>
                    <a:srgbClr val="FF9900"/>
                  </a:solidFill>
                  <a:latin typeface="Quicksand"/>
                  <a:ea typeface="Quicksand"/>
                  <a:cs typeface="Quicksand"/>
                  <a:sym typeface="Quicksand"/>
                </a:rPr>
                <a:t>Term 1 ~ Week 7 &amp; 8 ~ 2020</a:t>
              </a:r>
              <a:endParaRPr sz="1300" i="1">
                <a:solidFill>
                  <a:srgbClr val="6FA8DC"/>
                </a:solidFill>
                <a:latin typeface="Quicksand"/>
                <a:ea typeface="Quicksand"/>
                <a:cs typeface="Quicksand"/>
                <a:sym typeface="Quicksand"/>
              </a:endParaRPr>
            </a:p>
          </p:txBody>
        </p:sp>
        <p:pic>
          <p:nvPicPr>
            <p:cNvPr id="58" name="Google Shape;58;p13"/>
            <p:cNvPicPr preferRelativeResize="0"/>
            <p:nvPr/>
          </p:nvPicPr>
          <p:blipFill>
            <a:blip r:embed="rId3">
              <a:alphaModFix/>
            </a:blip>
            <a:stretch>
              <a:fillRect/>
            </a:stretch>
          </p:blipFill>
          <p:spPr>
            <a:xfrm rot="88">
              <a:off x="3365450" y="44410"/>
              <a:ext cx="829125" cy="412779"/>
            </a:xfrm>
            <a:prstGeom prst="rect">
              <a:avLst/>
            </a:prstGeom>
            <a:noFill/>
            <a:ln>
              <a:noFill/>
            </a:ln>
          </p:spPr>
        </p:pic>
      </p:grpSp>
      <p:sp>
        <p:nvSpPr>
          <p:cNvPr id="59" name="Google Shape;59;p13"/>
          <p:cNvSpPr txBox="1"/>
          <p:nvPr/>
        </p:nvSpPr>
        <p:spPr>
          <a:xfrm>
            <a:off x="239975" y="1200150"/>
            <a:ext cx="7046700" cy="8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u="sng">
                <a:solidFill>
                  <a:srgbClr val="0097A7"/>
                </a:solidFill>
                <a:latin typeface="Pacifico"/>
                <a:ea typeface="Pacifico"/>
                <a:cs typeface="Pacifico"/>
                <a:sym typeface="Pacifico"/>
              </a:rPr>
              <a:t>Nau Mai Haere Mai - Welcome</a:t>
            </a:r>
            <a:endParaRPr sz="1600" u="sng">
              <a:solidFill>
                <a:srgbClr val="0097A7"/>
              </a:solidFill>
              <a:latin typeface="Pacifico"/>
              <a:ea typeface="Pacifico"/>
              <a:cs typeface="Pacifico"/>
              <a:sym typeface="Pacifico"/>
            </a:endParaRPr>
          </a:p>
          <a:p>
            <a:pPr marL="0" lvl="0" indent="0" algn="just" rtl="0">
              <a:spcBef>
                <a:spcPts val="0"/>
              </a:spcBef>
              <a:spcAft>
                <a:spcPts val="0"/>
              </a:spcAft>
              <a:buNone/>
            </a:pPr>
            <a:r>
              <a:rPr lang="en-GB" sz="1200">
                <a:solidFill>
                  <a:srgbClr val="3C4043"/>
                </a:solidFill>
                <a:latin typeface="Quicksand"/>
                <a:ea typeface="Quicksand"/>
                <a:cs typeface="Quicksand"/>
                <a:sym typeface="Quicksand"/>
              </a:rPr>
              <a:t>Welcome Ameleah (wk7) &amp; Ming Hao (wk8) - we pray you have happy school days with us and that God blesses you as you transition into school. </a:t>
            </a:r>
            <a:endParaRPr sz="1200">
              <a:solidFill>
                <a:srgbClr val="3C4043"/>
              </a:solidFill>
              <a:latin typeface="Quicksand"/>
              <a:ea typeface="Quicksand"/>
              <a:cs typeface="Quicksand"/>
              <a:sym typeface="Quicksand"/>
            </a:endParaRPr>
          </a:p>
        </p:txBody>
      </p:sp>
      <p:sp>
        <p:nvSpPr>
          <p:cNvPr id="60" name="Google Shape;60;p13"/>
          <p:cNvSpPr txBox="1"/>
          <p:nvPr/>
        </p:nvSpPr>
        <p:spPr>
          <a:xfrm>
            <a:off x="239975" y="7419975"/>
            <a:ext cx="3611400" cy="29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u="sng">
                <a:solidFill>
                  <a:srgbClr val="0097A7"/>
                </a:solidFill>
                <a:latin typeface="Pacifico"/>
                <a:ea typeface="Pacifico"/>
                <a:cs typeface="Pacifico"/>
                <a:sym typeface="Pacifico"/>
              </a:rPr>
              <a:t>Good to Know</a:t>
            </a:r>
            <a:endParaRPr sz="1600" u="sng">
              <a:solidFill>
                <a:srgbClr val="0097A7"/>
              </a:solidFill>
              <a:latin typeface="Pacifico"/>
              <a:ea typeface="Pacifico"/>
              <a:cs typeface="Pacifico"/>
              <a:sym typeface="Pacifico"/>
            </a:endParaRPr>
          </a:p>
          <a:p>
            <a:pPr marL="0" lvl="0" indent="0" algn="just" rtl="0">
              <a:spcBef>
                <a:spcPts val="0"/>
              </a:spcBef>
              <a:spcAft>
                <a:spcPts val="0"/>
              </a:spcAft>
              <a:buClr>
                <a:schemeClr val="dk1"/>
              </a:buClr>
              <a:buSzPts val="1100"/>
              <a:buFont typeface="Arial"/>
              <a:buNone/>
            </a:pPr>
            <a:r>
              <a:rPr lang="en-GB" sz="1200">
                <a:solidFill>
                  <a:srgbClr val="3C4043"/>
                </a:solidFill>
                <a:latin typeface="Quicksand"/>
                <a:ea typeface="Quicksand"/>
                <a:cs typeface="Quicksand"/>
                <a:sym typeface="Quicksand"/>
              </a:rPr>
              <a:t>As the days get cooler, it is important that TK children come to school prepared for the weather. Girls are encouraged to wear black tights/stockings under their skorts and boys can wear long black socks. We recommend your child brings a polar fleece to school everyday. </a:t>
            </a:r>
            <a:endParaRPr sz="1200">
              <a:solidFill>
                <a:srgbClr val="3C4043"/>
              </a:solidFill>
              <a:latin typeface="Quicksand"/>
              <a:ea typeface="Quicksand"/>
              <a:cs typeface="Quicksand"/>
              <a:sym typeface="Quicksand"/>
            </a:endParaRPr>
          </a:p>
          <a:p>
            <a:pPr marL="0" lvl="0" indent="0" algn="just" rtl="0">
              <a:spcBef>
                <a:spcPts val="500"/>
              </a:spcBef>
              <a:spcAft>
                <a:spcPts val="0"/>
              </a:spcAft>
              <a:buClr>
                <a:schemeClr val="dk1"/>
              </a:buClr>
              <a:buSzPts val="1100"/>
              <a:buFont typeface="Arial"/>
              <a:buNone/>
            </a:pPr>
            <a:r>
              <a:rPr lang="en-GB" sz="1200">
                <a:solidFill>
                  <a:srgbClr val="3C4043"/>
                </a:solidFill>
                <a:latin typeface="Quicksand"/>
                <a:ea typeface="Quicksand"/>
                <a:cs typeface="Quicksand"/>
                <a:sym typeface="Quicksand"/>
              </a:rPr>
              <a:t>Black long sleeved thermals can also be worn under the uniform too (no other colours permitted).</a:t>
            </a:r>
            <a:endParaRPr sz="1200">
              <a:solidFill>
                <a:srgbClr val="3C4043"/>
              </a:solidFill>
              <a:latin typeface="Quicksand"/>
              <a:ea typeface="Quicksand"/>
              <a:cs typeface="Quicksand"/>
              <a:sym typeface="Quicksand"/>
            </a:endParaRPr>
          </a:p>
          <a:p>
            <a:pPr marL="0" lvl="0" indent="0" algn="just" rtl="0">
              <a:spcBef>
                <a:spcPts val="500"/>
              </a:spcBef>
              <a:spcAft>
                <a:spcPts val="0"/>
              </a:spcAft>
              <a:buClr>
                <a:schemeClr val="dk1"/>
              </a:buClr>
              <a:buSzPts val="1100"/>
              <a:buFont typeface="Arial"/>
              <a:buNone/>
            </a:pPr>
            <a:r>
              <a:rPr lang="en-GB" sz="1200">
                <a:solidFill>
                  <a:srgbClr val="3C4043"/>
                </a:solidFill>
                <a:latin typeface="Quicksand"/>
                <a:ea typeface="Quicksand"/>
                <a:cs typeface="Quicksand"/>
                <a:sym typeface="Quicksand"/>
              </a:rPr>
              <a:t>→See these examples from The Warehouse→</a:t>
            </a:r>
            <a:endParaRPr sz="1200">
              <a:solidFill>
                <a:srgbClr val="3C4043"/>
              </a:solidFill>
              <a:latin typeface="Quicksand"/>
              <a:ea typeface="Quicksand"/>
              <a:cs typeface="Quicksand"/>
              <a:sym typeface="Quicksand"/>
            </a:endParaRPr>
          </a:p>
          <a:p>
            <a:pPr marL="0" lvl="0" indent="0" algn="just" rtl="0">
              <a:spcBef>
                <a:spcPts val="500"/>
              </a:spcBef>
              <a:spcAft>
                <a:spcPts val="0"/>
              </a:spcAft>
              <a:buClr>
                <a:schemeClr val="dk1"/>
              </a:buClr>
              <a:buSzPts val="1100"/>
              <a:buFont typeface="Arial"/>
              <a:buNone/>
            </a:pPr>
            <a:r>
              <a:rPr lang="en-GB" sz="1200">
                <a:solidFill>
                  <a:srgbClr val="3C4043"/>
                </a:solidFill>
                <a:latin typeface="Quicksand"/>
                <a:ea typeface="Quicksand"/>
                <a:cs typeface="Quicksand"/>
                <a:sym typeface="Quicksand"/>
              </a:rPr>
              <a:t>Sunhats are still compulsory for Term 1 &amp; 4, however it is okay to put a black beanie in your child’s bag too.</a:t>
            </a:r>
            <a:endParaRPr sz="1200">
              <a:solidFill>
                <a:srgbClr val="3C4043"/>
              </a:solidFill>
              <a:latin typeface="Quicksand"/>
              <a:ea typeface="Quicksand"/>
              <a:cs typeface="Quicksand"/>
              <a:sym typeface="Quicksand"/>
            </a:endParaRPr>
          </a:p>
          <a:p>
            <a:pPr marL="0" lvl="0" indent="0" algn="just" rtl="0">
              <a:spcBef>
                <a:spcPts val="500"/>
              </a:spcBef>
              <a:spcAft>
                <a:spcPts val="500"/>
              </a:spcAft>
              <a:buClr>
                <a:schemeClr val="dk1"/>
              </a:buClr>
              <a:buSzPts val="1100"/>
              <a:buFont typeface="Arial"/>
              <a:buNone/>
            </a:pPr>
            <a:endParaRPr sz="1200">
              <a:solidFill>
                <a:srgbClr val="3C4043"/>
              </a:solidFill>
              <a:latin typeface="Quicksand"/>
              <a:ea typeface="Quicksand"/>
              <a:cs typeface="Quicksand"/>
              <a:sym typeface="Quicksand"/>
            </a:endParaRPr>
          </a:p>
        </p:txBody>
      </p:sp>
      <p:pic>
        <p:nvPicPr>
          <p:cNvPr id="61" name="Google Shape;61;p13"/>
          <p:cNvPicPr preferRelativeResize="0"/>
          <p:nvPr/>
        </p:nvPicPr>
        <p:blipFill>
          <a:blip r:embed="rId4">
            <a:alphaModFix/>
          </a:blip>
          <a:stretch>
            <a:fillRect/>
          </a:stretch>
        </p:blipFill>
        <p:spPr>
          <a:xfrm>
            <a:off x="3851447" y="7898700"/>
            <a:ext cx="3338775" cy="2464500"/>
          </a:xfrm>
          <a:prstGeom prst="rect">
            <a:avLst/>
          </a:prstGeom>
          <a:noFill/>
          <a:ln>
            <a:noFill/>
          </a:ln>
        </p:spPr>
      </p:pic>
      <p:pic>
        <p:nvPicPr>
          <p:cNvPr id="62" name="Google Shape;62;p13"/>
          <p:cNvPicPr preferRelativeResize="0"/>
          <p:nvPr/>
        </p:nvPicPr>
        <p:blipFill>
          <a:blip r:embed="rId5">
            <a:alphaModFix/>
          </a:blip>
          <a:stretch>
            <a:fillRect/>
          </a:stretch>
        </p:blipFill>
        <p:spPr>
          <a:xfrm>
            <a:off x="4377838" y="7651050"/>
            <a:ext cx="2286000" cy="304800"/>
          </a:xfrm>
          <a:prstGeom prst="rect">
            <a:avLst/>
          </a:prstGeom>
          <a:noFill/>
          <a:ln>
            <a:noFill/>
          </a:ln>
        </p:spPr>
      </p:pic>
      <p:sp>
        <p:nvSpPr>
          <p:cNvPr id="63" name="Google Shape;63;p13"/>
          <p:cNvSpPr txBox="1"/>
          <p:nvPr/>
        </p:nvSpPr>
        <p:spPr>
          <a:xfrm>
            <a:off x="3619475" y="1919100"/>
            <a:ext cx="3667200" cy="47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u="sng">
                <a:solidFill>
                  <a:srgbClr val="F5821F"/>
                </a:solidFill>
                <a:latin typeface="Pacifico"/>
                <a:ea typeface="Pacifico"/>
                <a:cs typeface="Pacifico"/>
                <a:sym typeface="Pacifico"/>
              </a:rPr>
              <a:t>COVID-19 Virus - </a:t>
            </a:r>
            <a:br>
              <a:rPr lang="en-GB" sz="1600" u="sng">
                <a:solidFill>
                  <a:srgbClr val="F5821F"/>
                </a:solidFill>
                <a:latin typeface="Pacifico"/>
                <a:ea typeface="Pacifico"/>
                <a:cs typeface="Pacifico"/>
                <a:sym typeface="Pacifico"/>
              </a:rPr>
            </a:br>
            <a:r>
              <a:rPr lang="en-GB" sz="1600" u="sng">
                <a:solidFill>
                  <a:srgbClr val="F5821F"/>
                </a:solidFill>
                <a:latin typeface="Pacifico"/>
                <a:ea typeface="Pacifico"/>
                <a:cs typeface="Pacifico"/>
                <a:sym typeface="Pacifico"/>
              </a:rPr>
              <a:t>Te Kākano’s Initial Response</a:t>
            </a:r>
            <a:endParaRPr sz="1600" u="sng">
              <a:solidFill>
                <a:srgbClr val="F5821F"/>
              </a:solidFill>
              <a:latin typeface="Pacifico"/>
              <a:ea typeface="Pacifico"/>
              <a:cs typeface="Pacifico"/>
              <a:sym typeface="Pacifico"/>
            </a:endParaRPr>
          </a:p>
          <a:p>
            <a:pPr marL="0" lvl="0" indent="0" algn="just" rtl="0">
              <a:spcBef>
                <a:spcPts val="0"/>
              </a:spcBef>
              <a:spcAft>
                <a:spcPts val="0"/>
              </a:spcAft>
              <a:buNone/>
            </a:pPr>
            <a:r>
              <a:rPr lang="en-GB" sz="1200">
                <a:solidFill>
                  <a:srgbClr val="3C4043"/>
                </a:solidFill>
                <a:latin typeface="Quicksand"/>
                <a:ea typeface="Quicksand"/>
                <a:cs typeface="Quicksand"/>
                <a:sym typeface="Quicksand"/>
              </a:rPr>
              <a:t>You will all be well aware of New Zealand’s response to the spread of coronavirus. We feel it is time to start the conversation with our children about keeping ourselves healthy. Over the week, teachers will be talking about how to wash hands properly, ensuring we cough into our elbows and how to take hold of that amygdala when it starts to tell us we are unsafe, even though at the moment we are fine. We know that giving children the tools to know what to do helps them to keep anxiety levels down which is really important - an anxious brain doesn’t learn.</a:t>
            </a:r>
            <a:endParaRPr sz="1200">
              <a:solidFill>
                <a:srgbClr val="3C4043"/>
              </a:solidFill>
              <a:latin typeface="Quicksand"/>
              <a:ea typeface="Quicksand"/>
              <a:cs typeface="Quicksand"/>
              <a:sym typeface="Quicksand"/>
            </a:endParaRPr>
          </a:p>
          <a:p>
            <a:pPr marL="0" lvl="0" indent="0" algn="just" rtl="0">
              <a:spcBef>
                <a:spcPts val="0"/>
              </a:spcBef>
              <a:spcAft>
                <a:spcPts val="0"/>
              </a:spcAft>
              <a:buNone/>
            </a:pPr>
            <a:r>
              <a:rPr lang="en-GB" sz="1200">
                <a:solidFill>
                  <a:srgbClr val="3C4043"/>
                </a:solidFill>
                <a:latin typeface="Quicksand"/>
                <a:ea typeface="Quicksand"/>
                <a:cs typeface="Quicksand"/>
                <a:sym typeface="Quicksand"/>
              </a:rPr>
              <a:t>Here is the link to the washing hands song: </a:t>
            </a:r>
            <a:r>
              <a:rPr lang="en-GB" sz="1100" u="sng">
                <a:solidFill>
                  <a:schemeClr val="hlink"/>
                </a:solidFill>
                <a:hlinkClick r:id="rId6"/>
              </a:rPr>
              <a:t>https://www.youtube.com/watch?v=S9VjeIWLnEg</a:t>
            </a:r>
            <a:endParaRPr sz="1200">
              <a:solidFill>
                <a:srgbClr val="3C4043"/>
              </a:solidFill>
              <a:latin typeface="Quicksand"/>
              <a:ea typeface="Quicksand"/>
              <a:cs typeface="Quicksand"/>
              <a:sym typeface="Quicksand"/>
            </a:endParaRPr>
          </a:p>
          <a:p>
            <a:pPr marL="0" lvl="0" indent="0" algn="just" rtl="0">
              <a:spcBef>
                <a:spcPts val="0"/>
              </a:spcBef>
              <a:spcAft>
                <a:spcPts val="0"/>
              </a:spcAft>
              <a:buNone/>
            </a:pPr>
            <a:r>
              <a:rPr lang="en-GB" sz="1200">
                <a:solidFill>
                  <a:srgbClr val="3C4043"/>
                </a:solidFill>
                <a:latin typeface="Quicksand"/>
                <a:ea typeface="Quicksand"/>
                <a:cs typeface="Quicksand"/>
                <a:sym typeface="Quicksand"/>
              </a:rPr>
              <a:t>The Ministry of Education is updating Liz daily. It is a good idea to come up with a plan if school is closed for an extended period of time. It wouldn’t hurt to have a few ‘maths worksheet’ books and library books for your children. Although worksheet learning isn’t the best, it is better than having bored children stuck inside. </a:t>
            </a:r>
            <a:endParaRPr sz="1200">
              <a:solidFill>
                <a:srgbClr val="3C4043"/>
              </a:solidFill>
              <a:latin typeface="Quicksand"/>
              <a:ea typeface="Quicksand"/>
              <a:cs typeface="Quicksand"/>
              <a:sym typeface="Quicksand"/>
            </a:endParaRPr>
          </a:p>
        </p:txBody>
      </p:sp>
      <p:pic>
        <p:nvPicPr>
          <p:cNvPr id="64" name="Google Shape;64;p13"/>
          <p:cNvPicPr preferRelativeResize="0"/>
          <p:nvPr/>
        </p:nvPicPr>
        <p:blipFill rotWithShape="1">
          <a:blip r:embed="rId7">
            <a:alphaModFix/>
          </a:blip>
          <a:srcRect l="23310" t="5804" r="21465" b="7299"/>
          <a:stretch/>
        </p:blipFill>
        <p:spPr>
          <a:xfrm>
            <a:off x="6428875" y="6153153"/>
            <a:ext cx="857791" cy="876300"/>
          </a:xfrm>
          <a:prstGeom prst="rect">
            <a:avLst/>
          </a:prstGeom>
          <a:noFill/>
          <a:ln>
            <a:noFill/>
          </a:ln>
        </p:spPr>
      </p:pic>
      <p:pic>
        <p:nvPicPr>
          <p:cNvPr id="65" name="Google Shape;65;p13"/>
          <p:cNvPicPr preferRelativeResize="0"/>
          <p:nvPr/>
        </p:nvPicPr>
        <p:blipFill>
          <a:blip r:embed="rId8">
            <a:alphaModFix/>
          </a:blip>
          <a:stretch>
            <a:fillRect/>
          </a:stretch>
        </p:blipFill>
        <p:spPr>
          <a:xfrm>
            <a:off x="325700" y="1987200"/>
            <a:ext cx="3338775" cy="4594575"/>
          </a:xfrm>
          <a:prstGeom prst="rect">
            <a:avLst/>
          </a:prstGeom>
          <a:noFill/>
          <a:ln>
            <a:noFill/>
          </a:ln>
        </p:spPr>
      </p:pic>
      <p:sp>
        <p:nvSpPr>
          <p:cNvPr id="66" name="Google Shape;66;p13"/>
          <p:cNvSpPr txBox="1"/>
          <p:nvPr/>
        </p:nvSpPr>
        <p:spPr>
          <a:xfrm>
            <a:off x="239975" y="6472825"/>
            <a:ext cx="6360900" cy="108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i="1">
                <a:solidFill>
                  <a:srgbClr val="3C4043"/>
                </a:solidFill>
                <a:latin typeface="Quicksand"/>
                <a:ea typeface="Quicksand"/>
                <a:cs typeface="Quicksand"/>
                <a:sym typeface="Quicksand"/>
              </a:rPr>
              <a:t>As per usual practice, please keep all sniffles and coughs at home! </a:t>
            </a:r>
            <a:endParaRPr sz="1200" i="1">
              <a:solidFill>
                <a:srgbClr val="3C4043"/>
              </a:solidFill>
              <a:latin typeface="Quicksand"/>
              <a:ea typeface="Quicksand"/>
              <a:cs typeface="Quicksand"/>
              <a:sym typeface="Quicksand"/>
            </a:endParaRPr>
          </a:p>
          <a:p>
            <a:pPr marL="0" lvl="0" indent="0" algn="just" rtl="0">
              <a:spcBef>
                <a:spcPts val="0"/>
              </a:spcBef>
              <a:spcAft>
                <a:spcPts val="0"/>
              </a:spcAft>
              <a:buNone/>
            </a:pPr>
            <a:r>
              <a:rPr lang="en-GB" sz="1200">
                <a:solidFill>
                  <a:srgbClr val="3C4043"/>
                </a:solidFill>
                <a:latin typeface="Quicksand"/>
                <a:ea typeface="Quicksand"/>
                <a:cs typeface="Quicksand"/>
                <a:sym typeface="Quicksand"/>
              </a:rPr>
              <a:t>This season is all about keeping your children and your family calm. God has not given us a spirit of fear and we aren’t our best selves when we are in a state of panic. Do your best to be prepared (see above schedule as an example of what a day home might look like) and keep God’s promises at the forefront of your mind. </a:t>
            </a:r>
            <a:endParaRPr sz="1200">
              <a:solidFill>
                <a:srgbClr val="3C4043"/>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1" name="Google Shape;71;p14"/>
          <p:cNvGrpSpPr/>
          <p:nvPr/>
        </p:nvGrpSpPr>
        <p:grpSpPr>
          <a:xfrm>
            <a:off x="173450" y="44399"/>
            <a:ext cx="7156500" cy="10438301"/>
            <a:chOff x="182825" y="44399"/>
            <a:chExt cx="7156500" cy="10438301"/>
          </a:xfrm>
        </p:grpSpPr>
        <p:sp>
          <p:nvSpPr>
            <p:cNvPr id="72" name="Google Shape;72;p14"/>
            <p:cNvSpPr/>
            <p:nvPr/>
          </p:nvSpPr>
          <p:spPr>
            <a:xfrm>
              <a:off x="182825" y="216700"/>
              <a:ext cx="7156500" cy="102660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219075" y="257175"/>
              <a:ext cx="7077000" cy="10178100"/>
            </a:xfrm>
            <a:prstGeom prst="rect">
              <a:avLst/>
            </a:prstGeom>
            <a:noFill/>
            <a:ln w="38100" cap="flat" cmpd="sng">
              <a:solidFill>
                <a:srgbClr val="0097A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4"/>
            <p:cNvPicPr preferRelativeResize="0"/>
            <p:nvPr/>
          </p:nvPicPr>
          <p:blipFill>
            <a:blip r:embed="rId3">
              <a:alphaModFix/>
            </a:blip>
            <a:stretch>
              <a:fillRect/>
            </a:stretch>
          </p:blipFill>
          <p:spPr>
            <a:xfrm rot="88">
              <a:off x="3365450" y="44410"/>
              <a:ext cx="829125" cy="412779"/>
            </a:xfrm>
            <a:prstGeom prst="rect">
              <a:avLst/>
            </a:prstGeom>
            <a:noFill/>
            <a:ln>
              <a:noFill/>
            </a:ln>
          </p:spPr>
        </p:pic>
      </p:grpSp>
      <p:sp>
        <p:nvSpPr>
          <p:cNvPr id="75" name="Google Shape;75;p14"/>
          <p:cNvSpPr txBox="1"/>
          <p:nvPr/>
        </p:nvSpPr>
        <p:spPr>
          <a:xfrm>
            <a:off x="230450" y="2781275"/>
            <a:ext cx="5198700" cy="21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u="sng">
                <a:solidFill>
                  <a:srgbClr val="0097A7"/>
                </a:solidFill>
                <a:latin typeface="Pacifico"/>
                <a:ea typeface="Pacifico"/>
                <a:cs typeface="Pacifico"/>
                <a:sym typeface="Pacifico"/>
              </a:rPr>
              <a:t>Reminders</a:t>
            </a:r>
            <a:endParaRPr sz="1600" u="sng">
              <a:solidFill>
                <a:srgbClr val="0097A7"/>
              </a:solidFill>
              <a:latin typeface="Pacifico"/>
              <a:ea typeface="Pacifico"/>
              <a:cs typeface="Pacifico"/>
              <a:sym typeface="Pacifico"/>
            </a:endParaRPr>
          </a:p>
          <a:p>
            <a:pPr marL="179999" lvl="0" indent="-171450" algn="just" rtl="0">
              <a:spcBef>
                <a:spcPts val="0"/>
              </a:spcBef>
              <a:spcAft>
                <a:spcPts val="0"/>
              </a:spcAft>
              <a:buClr>
                <a:srgbClr val="3C4043"/>
              </a:buClr>
              <a:buSzPts val="1200"/>
              <a:buFont typeface="Quicksand"/>
              <a:buChar char="●"/>
            </a:pPr>
            <a:r>
              <a:rPr lang="en-GB" sz="1200">
                <a:solidFill>
                  <a:srgbClr val="3C4043"/>
                </a:solidFill>
                <a:highlight>
                  <a:srgbClr val="FFFFFF"/>
                </a:highlight>
                <a:latin typeface="Quicksand"/>
                <a:ea typeface="Quicksand"/>
                <a:cs typeface="Quicksand"/>
                <a:sym typeface="Quicksand"/>
              </a:rPr>
              <a:t>Hats must be worn everyday. Please name this clearly or ask your child’s Kōhanga teacher to use their silver pen to name it.</a:t>
            </a:r>
            <a:endParaRPr sz="1200">
              <a:solidFill>
                <a:srgbClr val="3C4043"/>
              </a:solidFill>
              <a:highlight>
                <a:srgbClr val="FFFFFF"/>
              </a:highlight>
              <a:latin typeface="Quicksand"/>
              <a:ea typeface="Quicksand"/>
              <a:cs typeface="Quicksand"/>
              <a:sym typeface="Quicksand"/>
            </a:endParaRPr>
          </a:p>
          <a:p>
            <a:pPr marL="179999" lvl="0" indent="-171450" algn="just" rtl="0">
              <a:spcBef>
                <a:spcPts val="200"/>
              </a:spcBef>
              <a:spcAft>
                <a:spcPts val="0"/>
              </a:spcAft>
              <a:buClr>
                <a:srgbClr val="3C4043"/>
              </a:buClr>
              <a:buSzPts val="1200"/>
              <a:buFont typeface="Quicksand"/>
              <a:buChar char="●"/>
            </a:pPr>
            <a:r>
              <a:rPr lang="en-GB" sz="1200">
                <a:solidFill>
                  <a:srgbClr val="3C4043"/>
                </a:solidFill>
                <a:highlight>
                  <a:srgbClr val="FFFFFF"/>
                </a:highlight>
                <a:latin typeface="Quicksand"/>
                <a:ea typeface="Quicksand"/>
                <a:cs typeface="Quicksand"/>
                <a:sym typeface="Quicksand"/>
              </a:rPr>
              <a:t>This is the best time of year to make sure EVERYTHING that your child brings to school has their NAME on it.</a:t>
            </a:r>
            <a:endParaRPr sz="1200">
              <a:solidFill>
                <a:srgbClr val="3C4043"/>
              </a:solidFill>
              <a:highlight>
                <a:srgbClr val="FFFFFF"/>
              </a:highlight>
              <a:latin typeface="Quicksand"/>
              <a:ea typeface="Quicksand"/>
              <a:cs typeface="Quicksand"/>
              <a:sym typeface="Quicksand"/>
            </a:endParaRPr>
          </a:p>
          <a:p>
            <a:pPr marL="179999" lvl="0" indent="-171450" algn="just" rtl="0">
              <a:spcBef>
                <a:spcPts val="200"/>
              </a:spcBef>
              <a:spcAft>
                <a:spcPts val="0"/>
              </a:spcAft>
              <a:buClr>
                <a:srgbClr val="3C4043"/>
              </a:buClr>
              <a:buSzPts val="1200"/>
              <a:buFont typeface="Quicksand"/>
              <a:buChar char="●"/>
            </a:pPr>
            <a:r>
              <a:rPr lang="en-GB" sz="1200">
                <a:solidFill>
                  <a:srgbClr val="3C4043"/>
                </a:solidFill>
                <a:highlight>
                  <a:srgbClr val="FFFFFF"/>
                </a:highlight>
                <a:latin typeface="Quicksand"/>
                <a:ea typeface="Quicksand"/>
                <a:cs typeface="Quicksand"/>
                <a:sym typeface="Quicksand"/>
              </a:rPr>
              <a:t>Children need sunscreen on daily please.</a:t>
            </a:r>
            <a:endParaRPr sz="1200">
              <a:solidFill>
                <a:srgbClr val="3C4043"/>
              </a:solidFill>
              <a:highlight>
                <a:srgbClr val="FFFFFF"/>
              </a:highlight>
              <a:latin typeface="Quicksand"/>
              <a:ea typeface="Quicksand"/>
              <a:cs typeface="Quicksand"/>
              <a:sym typeface="Quicksand"/>
            </a:endParaRPr>
          </a:p>
          <a:p>
            <a:pPr marL="179999" lvl="0" indent="-171450" algn="just" rtl="0">
              <a:spcBef>
                <a:spcPts val="200"/>
              </a:spcBef>
              <a:spcAft>
                <a:spcPts val="0"/>
              </a:spcAft>
              <a:buClr>
                <a:srgbClr val="3C4043"/>
              </a:buClr>
              <a:buSzPts val="1200"/>
              <a:buFont typeface="Quicksand"/>
              <a:buChar char="●"/>
            </a:pPr>
            <a:r>
              <a:rPr lang="en-GB" sz="1200">
                <a:solidFill>
                  <a:srgbClr val="3C4043"/>
                </a:solidFill>
                <a:highlight>
                  <a:srgbClr val="FFFFFF"/>
                </a:highlight>
                <a:latin typeface="Quicksand"/>
                <a:ea typeface="Quicksand"/>
                <a:cs typeface="Quicksand"/>
                <a:sym typeface="Quicksand"/>
              </a:rPr>
              <a:t>Teachers are available for quick ‘transition’ chats before school, please save longer chats for after school or make an appointment.</a:t>
            </a:r>
            <a:endParaRPr sz="1200">
              <a:solidFill>
                <a:srgbClr val="3C4043"/>
              </a:solidFill>
              <a:highlight>
                <a:srgbClr val="FFFFFF"/>
              </a:highlight>
              <a:latin typeface="Quicksand"/>
              <a:ea typeface="Quicksand"/>
              <a:cs typeface="Quicksand"/>
              <a:sym typeface="Quicksand"/>
            </a:endParaRPr>
          </a:p>
          <a:p>
            <a:pPr marL="179999" lvl="0" indent="-171450" algn="just" rtl="0">
              <a:spcBef>
                <a:spcPts val="200"/>
              </a:spcBef>
              <a:spcAft>
                <a:spcPts val="0"/>
              </a:spcAft>
              <a:buClr>
                <a:srgbClr val="3C4043"/>
              </a:buClr>
              <a:buSzPts val="1200"/>
              <a:buFont typeface="Quicksand"/>
              <a:buChar char="●"/>
            </a:pPr>
            <a:r>
              <a:rPr lang="en-GB" sz="1200">
                <a:solidFill>
                  <a:srgbClr val="3C4043"/>
                </a:solidFill>
                <a:highlight>
                  <a:srgbClr val="FFFFFF"/>
                </a:highlight>
                <a:latin typeface="Quicksand"/>
                <a:ea typeface="Quicksand"/>
                <a:cs typeface="Quicksand"/>
                <a:sym typeface="Quicksand"/>
              </a:rPr>
              <a:t>Correct uniform must be worn every day.</a:t>
            </a:r>
            <a:endParaRPr sz="1200">
              <a:solidFill>
                <a:srgbClr val="3C4043"/>
              </a:solidFill>
              <a:highlight>
                <a:srgbClr val="FFFFFF"/>
              </a:highlight>
              <a:latin typeface="Quicksand"/>
              <a:ea typeface="Quicksand"/>
              <a:cs typeface="Quicksand"/>
              <a:sym typeface="Quicksand"/>
            </a:endParaRPr>
          </a:p>
          <a:p>
            <a:pPr marL="179999" lvl="0" indent="-171450" algn="just" rtl="0">
              <a:spcBef>
                <a:spcPts val="200"/>
              </a:spcBef>
              <a:spcAft>
                <a:spcPts val="0"/>
              </a:spcAft>
              <a:buClr>
                <a:srgbClr val="3C4043"/>
              </a:buClr>
              <a:buSzPts val="1200"/>
              <a:buFont typeface="Quicksand"/>
              <a:buChar char="●"/>
            </a:pPr>
            <a:r>
              <a:rPr lang="en-GB" sz="1200">
                <a:solidFill>
                  <a:srgbClr val="3C4043"/>
                </a:solidFill>
                <a:highlight>
                  <a:srgbClr val="FFFFFF"/>
                </a:highlight>
                <a:latin typeface="Quicksand"/>
                <a:ea typeface="Quicksand"/>
                <a:cs typeface="Quicksand"/>
                <a:sym typeface="Quicksand"/>
              </a:rPr>
              <a:t>Toys are not be be brought to school.</a:t>
            </a:r>
            <a:endParaRPr sz="1200">
              <a:solidFill>
                <a:srgbClr val="3C4043"/>
              </a:solidFill>
              <a:highlight>
                <a:srgbClr val="FFFFFF"/>
              </a:highlight>
              <a:latin typeface="Quicksand"/>
              <a:ea typeface="Quicksand"/>
              <a:cs typeface="Quicksand"/>
              <a:sym typeface="Quicksand"/>
            </a:endParaRPr>
          </a:p>
          <a:p>
            <a:pPr marL="0" lvl="0" indent="0" algn="just" rtl="0">
              <a:spcBef>
                <a:spcPts val="200"/>
              </a:spcBef>
              <a:spcAft>
                <a:spcPts val="0"/>
              </a:spcAft>
              <a:buNone/>
            </a:pPr>
            <a:endParaRPr sz="1100">
              <a:solidFill>
                <a:srgbClr val="3C4043"/>
              </a:solidFill>
              <a:latin typeface="Quicksand Light"/>
              <a:ea typeface="Quicksand Light"/>
              <a:cs typeface="Quicksand Light"/>
              <a:sym typeface="Quicksand Light"/>
            </a:endParaRPr>
          </a:p>
          <a:p>
            <a:pPr marL="0" lvl="0" indent="0" algn="just" rtl="0">
              <a:spcBef>
                <a:spcPts val="0"/>
              </a:spcBef>
              <a:spcAft>
                <a:spcPts val="0"/>
              </a:spcAft>
              <a:buNone/>
            </a:pPr>
            <a:endParaRPr sz="1100">
              <a:solidFill>
                <a:schemeClr val="dk1"/>
              </a:solidFill>
              <a:latin typeface="Quicksand"/>
              <a:ea typeface="Quicksand"/>
              <a:cs typeface="Quicksand"/>
              <a:sym typeface="Quicksand"/>
            </a:endParaRPr>
          </a:p>
          <a:p>
            <a:pPr marL="0" lvl="0" indent="0" algn="just" rtl="0">
              <a:spcBef>
                <a:spcPts val="500"/>
              </a:spcBef>
              <a:spcAft>
                <a:spcPts val="0"/>
              </a:spcAft>
              <a:buNone/>
            </a:pPr>
            <a:endParaRPr sz="1100">
              <a:solidFill>
                <a:schemeClr val="dk1"/>
              </a:solidFill>
              <a:latin typeface="Quicksand"/>
              <a:ea typeface="Quicksand"/>
              <a:cs typeface="Quicksand"/>
              <a:sym typeface="Quicksand"/>
            </a:endParaRPr>
          </a:p>
          <a:p>
            <a:pPr marL="0" lvl="0" indent="0" algn="just" rtl="0">
              <a:spcBef>
                <a:spcPts val="500"/>
              </a:spcBef>
              <a:spcAft>
                <a:spcPts val="500"/>
              </a:spcAft>
              <a:buNone/>
            </a:pPr>
            <a:endParaRPr sz="1100">
              <a:solidFill>
                <a:srgbClr val="3C4043"/>
              </a:solidFill>
              <a:latin typeface="Quicksand Light"/>
              <a:ea typeface="Quicksand Light"/>
              <a:cs typeface="Quicksand Light"/>
              <a:sym typeface="Quicksand Light"/>
            </a:endParaRPr>
          </a:p>
        </p:txBody>
      </p:sp>
      <p:graphicFrame>
        <p:nvGraphicFramePr>
          <p:cNvPr id="76" name="Google Shape;76;p14"/>
          <p:cNvGraphicFramePr/>
          <p:nvPr/>
        </p:nvGraphicFramePr>
        <p:xfrm>
          <a:off x="230401" y="4976382"/>
          <a:ext cx="3000000" cy="3000000"/>
        </p:xfrm>
        <a:graphic>
          <a:graphicData uri="http://schemas.openxmlformats.org/drawingml/2006/table">
            <a:tbl>
              <a:tblPr>
                <a:noFill/>
                <a:tableStyleId>{2BB318B0-7E9C-46B6-8028-EBF8F2735336}</a:tableStyleId>
              </a:tblPr>
              <a:tblGrid>
                <a:gridCol w="751600">
                  <a:extLst>
                    <a:ext uri="{9D8B030D-6E8A-4147-A177-3AD203B41FA5}">
                      <a16:colId xmlns:a16="http://schemas.microsoft.com/office/drawing/2014/main" val="20000"/>
                    </a:ext>
                  </a:extLst>
                </a:gridCol>
                <a:gridCol w="931150">
                  <a:extLst>
                    <a:ext uri="{9D8B030D-6E8A-4147-A177-3AD203B41FA5}">
                      <a16:colId xmlns:a16="http://schemas.microsoft.com/office/drawing/2014/main" val="20001"/>
                    </a:ext>
                  </a:extLst>
                </a:gridCol>
                <a:gridCol w="5359825">
                  <a:extLst>
                    <a:ext uri="{9D8B030D-6E8A-4147-A177-3AD203B41FA5}">
                      <a16:colId xmlns:a16="http://schemas.microsoft.com/office/drawing/2014/main" val="20002"/>
                    </a:ext>
                  </a:extLst>
                </a:gridCol>
              </a:tblGrid>
              <a:tr h="0">
                <a:tc gridSpan="3">
                  <a:txBody>
                    <a:bodyPr/>
                    <a:lstStyle/>
                    <a:p>
                      <a:pPr marL="0" lvl="0" indent="0" algn="ctr" rtl="0">
                        <a:spcBef>
                          <a:spcPts val="0"/>
                        </a:spcBef>
                        <a:spcAft>
                          <a:spcPts val="0"/>
                        </a:spcAft>
                        <a:buClr>
                          <a:srgbClr val="000000"/>
                        </a:buClr>
                        <a:buSzPts val="1600"/>
                        <a:buFont typeface="Arial"/>
                        <a:buNone/>
                      </a:pPr>
                      <a:r>
                        <a:rPr lang="en-GB" sz="1600" b="1">
                          <a:solidFill>
                            <a:srgbClr val="FFFFFF"/>
                          </a:solidFill>
                          <a:latin typeface="Pacifico"/>
                          <a:ea typeface="Pacifico"/>
                          <a:cs typeface="Pacifico"/>
                          <a:sym typeface="Pacifico"/>
                        </a:rPr>
                        <a:t>Up-and-Coming Events</a:t>
                      </a:r>
                      <a:endParaRPr sz="1600" b="1">
                        <a:solidFill>
                          <a:srgbClr val="FFFFFF"/>
                        </a:solidFill>
                        <a:latin typeface="Pacifico"/>
                        <a:ea typeface="Pacifico"/>
                        <a:cs typeface="Pacifico"/>
                        <a:sym typeface="Pacifico"/>
                      </a:endParaRPr>
                    </a:p>
                  </a:txBody>
                  <a:tcPr marL="64650" marR="64650" marT="129300" marB="129300">
                    <a:lnL w="9525" cap="flat" cmpd="sng">
                      <a:solidFill>
                        <a:srgbClr val="0097A7"/>
                      </a:solidFill>
                      <a:prstDash val="solid"/>
                      <a:round/>
                      <a:headEnd type="none" w="sm" len="sm"/>
                      <a:tailEnd type="none" w="sm" len="sm"/>
                    </a:lnL>
                    <a:lnR w="9525" cap="flat" cmpd="sng">
                      <a:solidFill>
                        <a:srgbClr val="0097A7"/>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0097A7"/>
                      </a:solidFill>
                      <a:prstDash val="solid"/>
                      <a:round/>
                      <a:headEnd type="none" w="sm" len="sm"/>
                      <a:tailEnd type="none" w="sm" len="sm"/>
                    </a:lnB>
                    <a:solidFill>
                      <a:srgbClr val="0097A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01575">
                <a:tc>
                  <a:txBody>
                    <a:bodyPr/>
                    <a:lstStyle/>
                    <a:p>
                      <a:pPr marL="0" lvl="0" indent="0" algn="l" rtl="0">
                        <a:spcBef>
                          <a:spcPts val="0"/>
                        </a:spcBef>
                        <a:spcAft>
                          <a:spcPts val="0"/>
                        </a:spcAft>
                        <a:buNone/>
                      </a:pPr>
                      <a:r>
                        <a:rPr lang="en-GB" sz="1000" b="1">
                          <a:solidFill>
                            <a:srgbClr val="3C4043"/>
                          </a:solidFill>
                          <a:latin typeface="Quicksand"/>
                          <a:ea typeface="Quicksand"/>
                          <a:cs typeface="Quicksand"/>
                          <a:sym typeface="Quicksand"/>
                        </a:rPr>
                        <a:t>Week 7</a:t>
                      </a:r>
                      <a:endParaRPr sz="1000" b="1">
                        <a:solidFill>
                          <a:srgbClr val="3C4043"/>
                        </a:solidFill>
                        <a:latin typeface="Quicksand"/>
                        <a:ea typeface="Quicksand"/>
                        <a:cs typeface="Quicksand"/>
                        <a:sym typeface="Quicksand"/>
                      </a:endParaRPr>
                    </a:p>
                    <a:p>
                      <a:pPr marL="0" lvl="0" indent="0" algn="ctr" rtl="0">
                        <a:spcBef>
                          <a:spcPts val="0"/>
                        </a:spcBef>
                        <a:spcAft>
                          <a:spcPts val="0"/>
                        </a:spcAft>
                        <a:buClr>
                          <a:srgbClr val="000000"/>
                        </a:buClr>
                        <a:buSzPts val="1600"/>
                        <a:buFont typeface="Arial"/>
                        <a:buNone/>
                      </a:pPr>
                      <a:r>
                        <a:rPr lang="en-GB" sz="800" i="1">
                          <a:solidFill>
                            <a:srgbClr val="990000"/>
                          </a:solidFill>
                          <a:latin typeface="Quicksand"/>
                          <a:ea typeface="Quicksand"/>
                          <a:cs typeface="Quicksand"/>
                          <a:sym typeface="Quicksand"/>
                        </a:rPr>
                        <a:t>Every Wk 5 &amp; Wk 7 of the Term, </a:t>
                      </a:r>
                      <a:br>
                        <a:rPr lang="en-GB" sz="800" i="1">
                          <a:solidFill>
                            <a:srgbClr val="990000"/>
                          </a:solidFill>
                          <a:latin typeface="Quicksand"/>
                          <a:ea typeface="Quicksand"/>
                          <a:cs typeface="Quicksand"/>
                          <a:sym typeface="Quicksand"/>
                        </a:rPr>
                      </a:br>
                      <a:r>
                        <a:rPr lang="en-GB" sz="800" i="1">
                          <a:solidFill>
                            <a:srgbClr val="990000"/>
                          </a:solidFill>
                          <a:latin typeface="Quicksand"/>
                          <a:ea typeface="Quicksand"/>
                          <a:cs typeface="Quicksand"/>
                          <a:sym typeface="Quicksand"/>
                        </a:rPr>
                        <a:t>TK teachers will be taking their Classroom Release Time (CRT)</a:t>
                      </a:r>
                      <a:endParaRPr sz="1000" b="1">
                        <a:solidFill>
                          <a:srgbClr val="3C4043"/>
                        </a:solidFill>
                        <a:latin typeface="Quicksand"/>
                        <a:ea typeface="Quicksand"/>
                        <a:cs typeface="Quicksand"/>
                        <a:sym typeface="Quicksand"/>
                      </a:endParaRPr>
                    </a:p>
                  </a:txBody>
                  <a:tcPr marL="64650" marR="64650" marT="57600" marB="576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600"/>
                        <a:buFont typeface="Arial"/>
                        <a:buNone/>
                      </a:pPr>
                      <a:r>
                        <a:rPr lang="en-GB" sz="1000">
                          <a:solidFill>
                            <a:srgbClr val="3C4043"/>
                          </a:solidFill>
                          <a:latin typeface="Quicksand"/>
                          <a:ea typeface="Quicksand"/>
                          <a:cs typeface="Quicksand"/>
                          <a:sym typeface="Quicksand"/>
                        </a:rPr>
                        <a:t>Tues 16 Mar</a:t>
                      </a: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r>
                        <a:rPr lang="en-GB" sz="1000">
                          <a:solidFill>
                            <a:srgbClr val="3C4043"/>
                          </a:solidFill>
                          <a:latin typeface="Quicksand"/>
                          <a:ea typeface="Quicksand"/>
                          <a:cs typeface="Quicksand"/>
                          <a:sym typeface="Quicksand"/>
                        </a:rPr>
                        <a:t>Wed 17 Mar</a:t>
                      </a: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r>
                        <a:rPr lang="en-GB" sz="1000">
                          <a:solidFill>
                            <a:srgbClr val="3C4043"/>
                          </a:solidFill>
                          <a:latin typeface="Quicksand"/>
                          <a:ea typeface="Quicksand"/>
                          <a:cs typeface="Quicksand"/>
                          <a:sym typeface="Quicksand"/>
                        </a:rPr>
                        <a:t>Thur 18 Mar</a:t>
                      </a: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r>
                        <a:rPr lang="en-GB" sz="1000">
                          <a:solidFill>
                            <a:srgbClr val="3C4043"/>
                          </a:solidFill>
                          <a:latin typeface="Quicksand"/>
                          <a:ea typeface="Quicksand"/>
                          <a:cs typeface="Quicksand"/>
                          <a:sym typeface="Quicksand"/>
                        </a:rPr>
                        <a:t>Fri 19 Mar</a:t>
                      </a:r>
                      <a:endParaRPr sz="1000">
                        <a:solidFill>
                          <a:srgbClr val="3C4043"/>
                        </a:solidFill>
                        <a:latin typeface="Quicksand"/>
                        <a:ea typeface="Quicksand"/>
                        <a:cs typeface="Quicksand"/>
                        <a:sym typeface="Quicksand"/>
                      </a:endParaRPr>
                    </a:p>
                  </a:txBody>
                  <a:tcPr marL="64650" marR="64650" marT="57600" marB="576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600"/>
                        <a:buFont typeface="Arial"/>
                        <a:buNone/>
                      </a:pPr>
                      <a:r>
                        <a:rPr lang="en-GB" sz="1000" b="1">
                          <a:solidFill>
                            <a:srgbClr val="3C4043"/>
                          </a:solidFill>
                          <a:latin typeface="Quicksand"/>
                          <a:ea typeface="Quicksand"/>
                          <a:cs typeface="Quicksand"/>
                          <a:sym typeface="Quicksand"/>
                        </a:rPr>
                        <a:t>Mrs Nuthall’s CRT: </a:t>
                      </a:r>
                      <a:r>
                        <a:rPr lang="en-GB" sz="1000">
                          <a:solidFill>
                            <a:srgbClr val="3C4043"/>
                          </a:solidFill>
                          <a:latin typeface="Quicksand"/>
                          <a:ea typeface="Quicksand"/>
                          <a:cs typeface="Quicksand"/>
                          <a:sym typeface="Quicksand"/>
                        </a:rPr>
                        <a:t>Mrs Gaye Woodlock will be taking Rarahu</a:t>
                      </a: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r>
                        <a:rPr lang="en-GB" sz="1000" b="1">
                          <a:solidFill>
                            <a:srgbClr val="3C4043"/>
                          </a:solidFill>
                          <a:latin typeface="Quicksand"/>
                          <a:ea typeface="Quicksand"/>
                          <a:cs typeface="Quicksand"/>
                          <a:sym typeface="Quicksand"/>
                        </a:rPr>
                        <a:t>Leadership Day: </a:t>
                      </a:r>
                      <a:r>
                        <a:rPr lang="en-GB" sz="1000">
                          <a:solidFill>
                            <a:srgbClr val="3C4043"/>
                          </a:solidFill>
                          <a:latin typeface="Quicksand"/>
                          <a:ea typeface="Quicksand"/>
                          <a:cs typeface="Quicksand"/>
                          <a:sym typeface="Quicksand"/>
                        </a:rPr>
                        <a:t>Miss Horn, Miss Liggett, Mr Marshall, Mrs Cleave and Mrs Siave will be working in the TK office and won’t be available that day.</a:t>
                      </a: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r>
                        <a:rPr lang="en-GB" sz="1000" b="1">
                          <a:solidFill>
                            <a:srgbClr val="3C4043"/>
                          </a:solidFill>
                          <a:latin typeface="Quicksand"/>
                          <a:ea typeface="Quicksand"/>
                          <a:cs typeface="Quicksand"/>
                          <a:sym typeface="Quicksand"/>
                        </a:rPr>
                        <a:t>Miss Langridge’s CRT: </a:t>
                      </a:r>
                      <a:r>
                        <a:rPr lang="en-GB" sz="1000">
                          <a:solidFill>
                            <a:srgbClr val="3C4043"/>
                          </a:solidFill>
                          <a:latin typeface="Quicksand"/>
                          <a:ea typeface="Quicksand"/>
                          <a:cs typeface="Quicksand"/>
                          <a:sym typeface="Quicksand"/>
                        </a:rPr>
                        <a:t>Mrs Madeleine Cunningham will be in Mānuka</a:t>
                      </a: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endParaRPr sz="1000" b="1">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r>
                        <a:rPr lang="en-GB" sz="1000" b="1">
                          <a:solidFill>
                            <a:srgbClr val="3C4043"/>
                          </a:solidFill>
                          <a:latin typeface="Quicksand"/>
                          <a:ea typeface="Quicksand"/>
                          <a:cs typeface="Quicksand"/>
                          <a:sym typeface="Quicksand"/>
                        </a:rPr>
                        <a:t>Mr Smith’s CRT: </a:t>
                      </a:r>
                      <a:r>
                        <a:rPr lang="en-GB" sz="1000">
                          <a:solidFill>
                            <a:srgbClr val="3C4043"/>
                          </a:solidFill>
                          <a:latin typeface="Quicksand"/>
                          <a:ea typeface="Quicksand"/>
                          <a:cs typeface="Quicksand"/>
                          <a:sym typeface="Quicksand"/>
                        </a:rPr>
                        <a:t>Mrs Rowena G will be in Kōwhai</a:t>
                      </a: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r>
                        <a:rPr lang="en-GB" sz="1000" b="1">
                          <a:solidFill>
                            <a:srgbClr val="3C4043"/>
                          </a:solidFill>
                          <a:latin typeface="Quicksand"/>
                          <a:ea typeface="Quicksand"/>
                          <a:cs typeface="Quicksand"/>
                          <a:sym typeface="Quicksand"/>
                        </a:rPr>
                        <a:t>TK Assembly: </a:t>
                      </a:r>
                      <a:r>
                        <a:rPr lang="en-GB" sz="1000">
                          <a:solidFill>
                            <a:srgbClr val="3C4043"/>
                          </a:solidFill>
                          <a:latin typeface="Quicksand"/>
                          <a:ea typeface="Quicksand"/>
                          <a:cs typeface="Quicksand"/>
                          <a:sym typeface="Quicksand"/>
                        </a:rPr>
                        <a:t>Check to Seesaw to see if your child is receiving a certificate.</a:t>
                      </a: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endParaRPr sz="1000">
                        <a:solidFill>
                          <a:srgbClr val="3C4043"/>
                        </a:solidFill>
                        <a:latin typeface="Quicksand"/>
                        <a:ea typeface="Quicksand"/>
                        <a:cs typeface="Quicksand"/>
                        <a:sym typeface="Quicksand"/>
                      </a:endParaRPr>
                    </a:p>
                    <a:p>
                      <a:pPr marL="0" lvl="0" indent="0" algn="just" rtl="0">
                        <a:spcBef>
                          <a:spcPts val="0"/>
                        </a:spcBef>
                        <a:spcAft>
                          <a:spcPts val="0"/>
                        </a:spcAft>
                        <a:buClr>
                          <a:srgbClr val="000000"/>
                        </a:buClr>
                        <a:buSzPts val="1100"/>
                        <a:buFont typeface="Arial"/>
                        <a:buNone/>
                      </a:pPr>
                      <a:r>
                        <a:rPr lang="en-GB" sz="1000" b="1">
                          <a:solidFill>
                            <a:srgbClr val="3C4043"/>
                          </a:solidFill>
                          <a:latin typeface="Quicksand"/>
                          <a:ea typeface="Quicksand"/>
                          <a:cs typeface="Quicksand"/>
                          <a:sym typeface="Quicksand"/>
                        </a:rPr>
                        <a:t>Forest LTP &amp; Friday Rotations: </a:t>
                      </a:r>
                      <a:r>
                        <a:rPr lang="en-GB" sz="1000">
                          <a:solidFill>
                            <a:srgbClr val="3C4043"/>
                          </a:solidFill>
                          <a:latin typeface="Quicksand"/>
                          <a:ea typeface="Quicksand"/>
                          <a:cs typeface="Quicksand"/>
                          <a:sym typeface="Quicksand"/>
                        </a:rPr>
                        <a:t>Be prepared for outdoor fun in school PE gear</a:t>
                      </a:r>
                      <a:endParaRPr sz="1000">
                        <a:solidFill>
                          <a:srgbClr val="3C4043"/>
                        </a:solidFill>
                        <a:latin typeface="Quicksand"/>
                        <a:ea typeface="Quicksand"/>
                        <a:cs typeface="Quicksand"/>
                        <a:sym typeface="Quicksand"/>
                      </a:endParaRPr>
                    </a:p>
                  </a:txBody>
                  <a:tcPr marL="64650" marR="64650" marT="57600" marB="576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0097A7"/>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1201575">
                <a:tc>
                  <a:txBody>
                    <a:bodyPr/>
                    <a:lstStyle/>
                    <a:p>
                      <a:pPr marL="0" lvl="0" indent="0" algn="l" rtl="0">
                        <a:spcBef>
                          <a:spcPts val="0"/>
                        </a:spcBef>
                        <a:spcAft>
                          <a:spcPts val="0"/>
                        </a:spcAft>
                        <a:buNone/>
                      </a:pPr>
                      <a:r>
                        <a:rPr lang="en-GB" sz="1000" b="1">
                          <a:solidFill>
                            <a:srgbClr val="3C4043"/>
                          </a:solidFill>
                          <a:latin typeface="Quicksand"/>
                          <a:ea typeface="Quicksand"/>
                          <a:cs typeface="Quicksand"/>
                          <a:sym typeface="Quicksand"/>
                        </a:rPr>
                        <a:t>Week 8</a:t>
                      </a:r>
                      <a:endParaRPr sz="1000" b="1">
                        <a:solidFill>
                          <a:srgbClr val="3C4043"/>
                        </a:solidFill>
                        <a:latin typeface="Quicksand"/>
                        <a:ea typeface="Quicksand"/>
                        <a:cs typeface="Quicksand"/>
                        <a:sym typeface="Quicksand"/>
                      </a:endParaRPr>
                    </a:p>
                  </a:txBody>
                  <a:tcPr marL="64650" marR="64650" marT="129300" marB="1293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rgbClr val="3C4043"/>
                          </a:solidFill>
                          <a:latin typeface="Quicksand"/>
                          <a:ea typeface="Quicksand"/>
                          <a:cs typeface="Quicksand"/>
                          <a:sym typeface="Quicksand"/>
                        </a:rPr>
                        <a:t>Wed 25 Mar</a:t>
                      </a: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r>
                        <a:rPr lang="en-GB" sz="1000">
                          <a:solidFill>
                            <a:srgbClr val="3C4043"/>
                          </a:solidFill>
                          <a:latin typeface="Quicksand"/>
                          <a:ea typeface="Quicksand"/>
                          <a:cs typeface="Quicksand"/>
                          <a:sym typeface="Quicksand"/>
                        </a:rPr>
                        <a:t>Thurs 26 Mar</a:t>
                      </a: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None/>
                      </a:pPr>
                      <a:r>
                        <a:rPr lang="en-GB" sz="1000">
                          <a:solidFill>
                            <a:srgbClr val="3C4043"/>
                          </a:solidFill>
                          <a:latin typeface="Quicksand"/>
                          <a:ea typeface="Quicksand"/>
                          <a:cs typeface="Quicksand"/>
                          <a:sym typeface="Quicksand"/>
                        </a:rPr>
                        <a:t>Fri 27 Mar</a:t>
                      </a:r>
                      <a:endParaRPr sz="1000">
                        <a:solidFill>
                          <a:srgbClr val="3C4043"/>
                        </a:solidFill>
                        <a:latin typeface="Quicksand"/>
                        <a:ea typeface="Quicksand"/>
                        <a:cs typeface="Quicksand"/>
                        <a:sym typeface="Quicksand"/>
                      </a:endParaRPr>
                    </a:p>
                  </a:txBody>
                  <a:tcPr marL="64650" marR="64650" marT="129300" marB="1293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600"/>
                        <a:buFont typeface="Arial"/>
                        <a:buNone/>
                      </a:pPr>
                      <a:r>
                        <a:rPr lang="en-GB" sz="1000" b="1">
                          <a:solidFill>
                            <a:srgbClr val="3C4043"/>
                          </a:solidFill>
                          <a:latin typeface="Quicksand"/>
                          <a:ea typeface="Quicksand"/>
                          <a:cs typeface="Quicksand"/>
                          <a:sym typeface="Quicksand"/>
                        </a:rPr>
                        <a:t>Miss Liggett away at Coaching Course: </a:t>
                      </a:r>
                      <a:r>
                        <a:rPr lang="en-GB" sz="1000">
                          <a:solidFill>
                            <a:srgbClr val="3C4043"/>
                          </a:solidFill>
                          <a:latin typeface="Quicksand"/>
                          <a:ea typeface="Quicksand"/>
                          <a:cs typeface="Quicksand"/>
                          <a:sym typeface="Quicksand"/>
                        </a:rPr>
                        <a:t>Mr Andrew Deadmarsh is in for her.</a:t>
                      </a: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endParaRPr sz="1000">
                        <a:solidFill>
                          <a:srgbClr val="3C4043"/>
                        </a:solidFill>
                        <a:latin typeface="Quicksand"/>
                        <a:ea typeface="Quicksand"/>
                        <a:cs typeface="Quicksand"/>
                        <a:sym typeface="Quicksand"/>
                      </a:endParaRPr>
                    </a:p>
                    <a:p>
                      <a:pPr marL="0" lvl="0" indent="0" algn="l" rtl="0">
                        <a:spcBef>
                          <a:spcPts val="0"/>
                        </a:spcBef>
                        <a:spcAft>
                          <a:spcPts val="0"/>
                        </a:spcAft>
                        <a:buClr>
                          <a:srgbClr val="000000"/>
                        </a:buClr>
                        <a:buSzPts val="1600"/>
                        <a:buFont typeface="Arial"/>
                        <a:buNone/>
                      </a:pPr>
                      <a:r>
                        <a:rPr lang="en-GB" sz="1000" b="1">
                          <a:solidFill>
                            <a:srgbClr val="3C4043"/>
                          </a:solidFill>
                          <a:latin typeface="Quicksand"/>
                          <a:ea typeface="Quicksand"/>
                          <a:cs typeface="Quicksand"/>
                          <a:sym typeface="Quicksand"/>
                        </a:rPr>
                        <a:t>TK Assembly: </a:t>
                      </a:r>
                      <a:r>
                        <a:rPr lang="en-GB" sz="1000">
                          <a:solidFill>
                            <a:srgbClr val="3C4043"/>
                          </a:solidFill>
                          <a:latin typeface="Quicksand"/>
                          <a:ea typeface="Quicksand"/>
                          <a:cs typeface="Quicksand"/>
                          <a:sym typeface="Quicksand"/>
                        </a:rPr>
                        <a:t>Check your seesaw message area to see if your child is receiving a certificate.</a:t>
                      </a:r>
                      <a:endParaRPr sz="1000">
                        <a:solidFill>
                          <a:srgbClr val="3C4043"/>
                        </a:solidFill>
                        <a:latin typeface="Quicksand"/>
                        <a:ea typeface="Quicksand"/>
                        <a:cs typeface="Quicksand"/>
                        <a:sym typeface="Quicksand"/>
                      </a:endParaRPr>
                    </a:p>
                    <a:p>
                      <a:pPr marL="0" lvl="0" indent="0" algn="l" rtl="0">
                        <a:spcBef>
                          <a:spcPts val="0"/>
                        </a:spcBef>
                        <a:spcAft>
                          <a:spcPts val="0"/>
                        </a:spcAft>
                        <a:buClr>
                          <a:schemeClr val="dk1"/>
                        </a:buClr>
                        <a:buSzPts val="1600"/>
                        <a:buFont typeface="Arial"/>
                        <a:buNone/>
                      </a:pPr>
                      <a:endParaRPr sz="1000" b="1">
                        <a:solidFill>
                          <a:srgbClr val="3C4043"/>
                        </a:solidFill>
                        <a:latin typeface="Quicksand"/>
                        <a:ea typeface="Quicksand"/>
                        <a:cs typeface="Quicksand"/>
                        <a:sym typeface="Quicksand"/>
                      </a:endParaRPr>
                    </a:p>
                    <a:p>
                      <a:pPr marL="0" lvl="0" indent="0" algn="l" rtl="0">
                        <a:spcBef>
                          <a:spcPts val="0"/>
                        </a:spcBef>
                        <a:spcAft>
                          <a:spcPts val="0"/>
                        </a:spcAft>
                        <a:buClr>
                          <a:schemeClr val="dk1"/>
                        </a:buClr>
                        <a:buSzPts val="1600"/>
                        <a:buFont typeface="Arial"/>
                        <a:buNone/>
                      </a:pPr>
                      <a:r>
                        <a:rPr lang="en-GB" sz="1000" b="1">
                          <a:solidFill>
                            <a:srgbClr val="3C4043"/>
                          </a:solidFill>
                          <a:latin typeface="Quicksand"/>
                          <a:ea typeface="Quicksand"/>
                          <a:cs typeface="Quicksand"/>
                          <a:sym typeface="Quicksand"/>
                        </a:rPr>
                        <a:t>Outdoor LTP: </a:t>
                      </a:r>
                      <a:r>
                        <a:rPr lang="en-GB" sz="1000">
                          <a:solidFill>
                            <a:srgbClr val="3C4043"/>
                          </a:solidFill>
                          <a:latin typeface="Quicksand"/>
                          <a:ea typeface="Quicksand"/>
                          <a:cs typeface="Quicksand"/>
                          <a:sym typeface="Quicksand"/>
                        </a:rPr>
                        <a:t>Dress for the weather!</a:t>
                      </a:r>
                      <a:endParaRPr sz="1000">
                        <a:solidFill>
                          <a:srgbClr val="3C4043"/>
                        </a:solidFill>
                        <a:latin typeface="Quicksand"/>
                        <a:ea typeface="Quicksand"/>
                        <a:cs typeface="Quicksand"/>
                        <a:sym typeface="Quicksand"/>
                      </a:endParaRPr>
                    </a:p>
                    <a:p>
                      <a:pPr marL="0" lvl="0" indent="0" algn="l" rtl="0">
                        <a:spcBef>
                          <a:spcPts val="0"/>
                        </a:spcBef>
                        <a:spcAft>
                          <a:spcPts val="0"/>
                        </a:spcAft>
                        <a:buClr>
                          <a:schemeClr val="dk1"/>
                        </a:buClr>
                        <a:buSzPts val="1600"/>
                        <a:buFont typeface="Arial"/>
                        <a:buNone/>
                      </a:pPr>
                      <a:r>
                        <a:rPr lang="en-GB" sz="1000" b="1">
                          <a:solidFill>
                            <a:srgbClr val="3C4043"/>
                          </a:solidFill>
                          <a:latin typeface="Quicksand"/>
                          <a:ea typeface="Quicksand"/>
                          <a:cs typeface="Quicksand"/>
                          <a:sym typeface="Quicksand"/>
                        </a:rPr>
                        <a:t>Cheese Roll Forms Due today! </a:t>
                      </a:r>
                      <a:endParaRPr sz="1000" b="1">
                        <a:solidFill>
                          <a:srgbClr val="3C4043"/>
                        </a:solidFill>
                        <a:latin typeface="Quicksand"/>
                        <a:ea typeface="Quicksand"/>
                        <a:cs typeface="Quicksand"/>
                        <a:sym typeface="Quicksand"/>
                      </a:endParaRPr>
                    </a:p>
                  </a:txBody>
                  <a:tcPr marL="64650" marR="64650" marT="129300" marB="1293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411000">
                <a:tc>
                  <a:txBody>
                    <a:bodyPr/>
                    <a:lstStyle/>
                    <a:p>
                      <a:pPr marL="0" lvl="0" indent="0" algn="l" rtl="0">
                        <a:spcBef>
                          <a:spcPts val="0"/>
                        </a:spcBef>
                        <a:spcAft>
                          <a:spcPts val="0"/>
                        </a:spcAft>
                        <a:buNone/>
                      </a:pPr>
                      <a:r>
                        <a:rPr lang="en-GB" sz="1000" b="1">
                          <a:solidFill>
                            <a:srgbClr val="3C4043"/>
                          </a:solidFill>
                          <a:latin typeface="Quicksand"/>
                          <a:ea typeface="Quicksand"/>
                          <a:cs typeface="Quicksand"/>
                          <a:sym typeface="Quicksand"/>
                        </a:rPr>
                        <a:t>Weekly</a:t>
                      </a:r>
                      <a:endParaRPr sz="1000" b="1">
                        <a:solidFill>
                          <a:srgbClr val="3C4043"/>
                        </a:solidFill>
                        <a:latin typeface="Quicksand"/>
                        <a:ea typeface="Quicksand"/>
                        <a:cs typeface="Quicksand"/>
                        <a:sym typeface="Quicksand"/>
                      </a:endParaRPr>
                    </a:p>
                  </a:txBody>
                  <a:tcPr marL="64650" marR="64650" marT="129300" marB="1293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rgbClr val="3C4043"/>
                          </a:solidFill>
                          <a:latin typeface="Quicksand"/>
                          <a:ea typeface="Quicksand"/>
                          <a:cs typeface="Quicksand"/>
                          <a:sym typeface="Quicksand"/>
                        </a:rPr>
                        <a:t>Monday &amp;</a:t>
                      </a:r>
                      <a:endParaRPr sz="1000">
                        <a:solidFill>
                          <a:srgbClr val="3C4043"/>
                        </a:solidFill>
                        <a:latin typeface="Quicksand"/>
                        <a:ea typeface="Quicksand"/>
                        <a:cs typeface="Quicksand"/>
                        <a:sym typeface="Quicksand"/>
                      </a:endParaRPr>
                    </a:p>
                    <a:p>
                      <a:pPr marL="0" lvl="0" indent="0" algn="l" rtl="0">
                        <a:spcBef>
                          <a:spcPts val="0"/>
                        </a:spcBef>
                        <a:spcAft>
                          <a:spcPts val="0"/>
                        </a:spcAft>
                        <a:buNone/>
                      </a:pPr>
                      <a:r>
                        <a:rPr lang="en-GB" sz="1000">
                          <a:solidFill>
                            <a:srgbClr val="3C4043"/>
                          </a:solidFill>
                          <a:latin typeface="Quicksand"/>
                          <a:ea typeface="Quicksand"/>
                          <a:cs typeface="Quicksand"/>
                          <a:sym typeface="Quicksand"/>
                        </a:rPr>
                        <a:t>Tuesday</a:t>
                      </a:r>
                      <a:endParaRPr sz="1000">
                        <a:solidFill>
                          <a:srgbClr val="3C4043"/>
                        </a:solidFill>
                        <a:latin typeface="Quicksand"/>
                        <a:ea typeface="Quicksand"/>
                        <a:cs typeface="Quicksand"/>
                        <a:sym typeface="Quicksand"/>
                      </a:endParaRPr>
                    </a:p>
                  </a:txBody>
                  <a:tcPr marL="64650" marR="64650" marT="129300" marB="1293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GB" sz="1000" b="1">
                          <a:solidFill>
                            <a:srgbClr val="3C4043"/>
                          </a:solidFill>
                          <a:latin typeface="Quicksand"/>
                          <a:ea typeface="Quicksand"/>
                          <a:cs typeface="Quicksand"/>
                          <a:sym typeface="Quicksand"/>
                        </a:rPr>
                        <a:t>Meetings: </a:t>
                      </a:r>
                      <a:r>
                        <a:rPr lang="en-GB" sz="1000">
                          <a:solidFill>
                            <a:srgbClr val="3C4043"/>
                          </a:solidFill>
                          <a:latin typeface="Quicksand"/>
                          <a:ea typeface="Quicksand"/>
                          <a:cs typeface="Quicksand"/>
                          <a:sym typeface="Quicksand"/>
                        </a:rPr>
                        <a:t>Please be aware TK teachers have meetings after school on these days, so please pick your children up promptly so we can get ready for these.</a:t>
                      </a:r>
                      <a:endParaRPr sz="1000">
                        <a:solidFill>
                          <a:srgbClr val="3C4043"/>
                        </a:solidFill>
                        <a:latin typeface="Quicksand"/>
                        <a:ea typeface="Quicksand"/>
                        <a:cs typeface="Quicksand"/>
                        <a:sym typeface="Quicksand"/>
                      </a:endParaRPr>
                    </a:p>
                  </a:txBody>
                  <a:tcPr marL="64650" marR="64650" marT="129300" marB="1293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7" name="Google Shape;77;p14"/>
          <p:cNvSpPr txBox="1"/>
          <p:nvPr/>
        </p:nvSpPr>
        <p:spPr>
          <a:xfrm>
            <a:off x="2768000" y="9139825"/>
            <a:ext cx="4377300" cy="114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GB" sz="1600" b="1">
                <a:solidFill>
                  <a:srgbClr val="F5821F"/>
                </a:solidFill>
                <a:latin typeface="Pacifico"/>
                <a:ea typeface="Pacifico"/>
                <a:cs typeface="Pacifico"/>
                <a:sym typeface="Pacifico"/>
              </a:rPr>
              <a:t>Blessings,</a:t>
            </a:r>
            <a:r>
              <a:rPr lang="en-GB" sz="1800" b="1">
                <a:solidFill>
                  <a:srgbClr val="F5821F"/>
                </a:solidFill>
                <a:latin typeface="Quicksand"/>
                <a:ea typeface="Quicksand"/>
                <a:cs typeface="Quicksand"/>
                <a:sym typeface="Quicksand"/>
              </a:rPr>
              <a:t> </a:t>
            </a:r>
            <a:endParaRPr sz="1800" b="1">
              <a:solidFill>
                <a:srgbClr val="F5821F"/>
              </a:solidFill>
              <a:latin typeface="Quicksand"/>
              <a:ea typeface="Quicksand"/>
              <a:cs typeface="Quicksand"/>
              <a:sym typeface="Quicksand"/>
            </a:endParaRPr>
          </a:p>
          <a:p>
            <a:pPr marL="0" lvl="0" indent="0" algn="l" rtl="0">
              <a:spcBef>
                <a:spcPts val="0"/>
              </a:spcBef>
              <a:spcAft>
                <a:spcPts val="1000"/>
              </a:spcAft>
              <a:buClr>
                <a:srgbClr val="000000"/>
              </a:buClr>
              <a:buSzPts val="1100"/>
              <a:buFont typeface="Arial"/>
              <a:buNone/>
            </a:pPr>
            <a:r>
              <a:rPr lang="en-GB" sz="1200" b="1">
                <a:solidFill>
                  <a:srgbClr val="0097A7"/>
                </a:solidFill>
                <a:latin typeface="Quicksand"/>
                <a:ea typeface="Quicksand"/>
                <a:cs typeface="Quicksand"/>
                <a:sym typeface="Quicksand"/>
              </a:rPr>
              <a:t>Miss Emily Langridge (Mānuka), Mr Mark Smith (Kōwhai), Mrs Gabby Nuthall (Rarahu) &amp; Miss Kendra Liggett (Koru)</a:t>
            </a:r>
            <a:endParaRPr sz="1200" b="1">
              <a:solidFill>
                <a:srgbClr val="0097A7"/>
              </a:solidFill>
              <a:latin typeface="Quicksand"/>
              <a:ea typeface="Quicksand"/>
              <a:cs typeface="Quicksand"/>
              <a:sym typeface="Quicksand"/>
            </a:endParaRPr>
          </a:p>
        </p:txBody>
      </p:sp>
      <p:sp>
        <p:nvSpPr>
          <p:cNvPr id="78" name="Google Shape;78;p14"/>
          <p:cNvSpPr txBox="1"/>
          <p:nvPr/>
        </p:nvSpPr>
        <p:spPr>
          <a:xfrm>
            <a:off x="228338" y="310950"/>
            <a:ext cx="7046700" cy="25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u="sng">
                <a:solidFill>
                  <a:srgbClr val="F5821F"/>
                </a:solidFill>
                <a:latin typeface="Pacifico"/>
                <a:ea typeface="Pacifico"/>
                <a:cs typeface="Pacifico"/>
                <a:sym typeface="Pacifico"/>
              </a:rPr>
              <a:t>L</a:t>
            </a:r>
            <a:r>
              <a:rPr lang="en-GB" sz="1600" u="sng">
                <a:solidFill>
                  <a:srgbClr val="F5821F"/>
                </a:solidFill>
                <a:latin typeface="Pacifico"/>
                <a:ea typeface="Pacifico"/>
                <a:cs typeface="Pacifico"/>
                <a:sym typeface="Pacifico"/>
              </a:rPr>
              <a:t>earning Through Play - Seesaw</a:t>
            </a:r>
            <a:endParaRPr sz="1600" u="sng">
              <a:solidFill>
                <a:srgbClr val="F5821F"/>
              </a:solidFill>
              <a:latin typeface="Pacifico"/>
              <a:ea typeface="Pacifico"/>
              <a:cs typeface="Pacifico"/>
              <a:sym typeface="Pacifico"/>
            </a:endParaRPr>
          </a:p>
          <a:p>
            <a:pPr marL="0" lvl="0" indent="0" algn="just" rtl="0">
              <a:spcBef>
                <a:spcPts val="0"/>
              </a:spcBef>
              <a:spcAft>
                <a:spcPts val="0"/>
              </a:spcAft>
              <a:buClr>
                <a:schemeClr val="dk1"/>
              </a:buClr>
              <a:buSzPts val="1100"/>
              <a:buFont typeface="Arial"/>
              <a:buNone/>
            </a:pPr>
            <a:r>
              <a:rPr lang="en-GB" sz="1200">
                <a:solidFill>
                  <a:srgbClr val="3C4043"/>
                </a:solidFill>
                <a:latin typeface="Quicksand"/>
                <a:ea typeface="Quicksand"/>
                <a:cs typeface="Quicksand"/>
                <a:sym typeface="Quicksand"/>
              </a:rPr>
              <a:t>By now you will have seen posts come through on your Seesaw app about what is happening with your child’s character development in Learning Through Play. Seesaw is a fantastic tool for teachers to use to quickly communicate. The teachers are currently assessing the learning against the RC Values Competencies Rubrics. We are in the process of seeing how this information can be communicated to you, as currently Seesaw hasn’t allowed this. However, you will be able to see what area your child is working on via the ‘tag’ that comes up. These tags are ‘Christ-like, Creative, Critical Thinkers, Hope, Excellence, Love or Peace’.</a:t>
            </a:r>
            <a:endParaRPr sz="1200">
              <a:solidFill>
                <a:srgbClr val="3C4043"/>
              </a:solidFill>
              <a:latin typeface="Quicksand"/>
              <a:ea typeface="Quicksand"/>
              <a:cs typeface="Quicksand"/>
              <a:sym typeface="Quicksand"/>
            </a:endParaRPr>
          </a:p>
          <a:p>
            <a:pPr marL="0" lvl="0" indent="0" algn="just" rtl="0">
              <a:spcBef>
                <a:spcPts val="400"/>
              </a:spcBef>
              <a:spcAft>
                <a:spcPts val="0"/>
              </a:spcAft>
              <a:buClr>
                <a:schemeClr val="dk1"/>
              </a:buClr>
              <a:buSzPts val="1100"/>
              <a:buFont typeface="Arial"/>
              <a:buNone/>
            </a:pPr>
            <a:r>
              <a:rPr lang="en-GB" sz="1200">
                <a:solidFill>
                  <a:srgbClr val="3C4043"/>
                </a:solidFill>
                <a:latin typeface="Quicksand"/>
                <a:ea typeface="Quicksand"/>
                <a:cs typeface="Quicksand"/>
                <a:sym typeface="Quicksand"/>
              </a:rPr>
              <a:t>It’s a good idea to think about how your child is going at home. Are you noticing that they are maturing? What areas do you think they have made progress in over the past few weeks? Celebrate this growth with them! It’s really important in shaping children that they know the adults around them are proud of them. </a:t>
            </a:r>
            <a:endParaRPr sz="1200">
              <a:solidFill>
                <a:srgbClr val="3C4043"/>
              </a:solidFill>
              <a:latin typeface="Quicksand"/>
              <a:ea typeface="Quicksand"/>
              <a:cs typeface="Quicksand"/>
              <a:sym typeface="Quicksand"/>
            </a:endParaRPr>
          </a:p>
          <a:p>
            <a:pPr marL="0" lvl="0" indent="0" algn="just" rtl="0">
              <a:spcBef>
                <a:spcPts val="400"/>
              </a:spcBef>
              <a:spcAft>
                <a:spcPts val="0"/>
              </a:spcAft>
              <a:buClr>
                <a:schemeClr val="dk1"/>
              </a:buClr>
              <a:buSzPts val="1100"/>
              <a:buFont typeface="Arial"/>
              <a:buNone/>
            </a:pPr>
            <a:endParaRPr sz="1200">
              <a:solidFill>
                <a:srgbClr val="3C4043"/>
              </a:solidFill>
              <a:latin typeface="Quicksand"/>
              <a:ea typeface="Quicksand"/>
              <a:cs typeface="Quicksand"/>
              <a:sym typeface="Quicksand"/>
            </a:endParaRPr>
          </a:p>
          <a:p>
            <a:pPr marL="0" lvl="0" indent="0" algn="just" rtl="0">
              <a:spcBef>
                <a:spcPts val="400"/>
              </a:spcBef>
              <a:spcAft>
                <a:spcPts val="0"/>
              </a:spcAft>
              <a:buClr>
                <a:schemeClr val="dk1"/>
              </a:buClr>
              <a:buSzPts val="1100"/>
              <a:buFont typeface="Arial"/>
              <a:buNone/>
            </a:pPr>
            <a:endParaRPr sz="1200">
              <a:solidFill>
                <a:srgbClr val="434343"/>
              </a:solidFill>
              <a:latin typeface="Quicksand"/>
              <a:ea typeface="Quicksand"/>
              <a:cs typeface="Quicksand"/>
              <a:sym typeface="Quicksand"/>
            </a:endParaRPr>
          </a:p>
          <a:p>
            <a:pPr marL="0" lvl="0" indent="0" algn="just" rtl="0">
              <a:spcBef>
                <a:spcPts val="500"/>
              </a:spcBef>
              <a:spcAft>
                <a:spcPts val="0"/>
              </a:spcAft>
              <a:buClr>
                <a:schemeClr val="dk1"/>
              </a:buClr>
              <a:buSzPts val="1100"/>
              <a:buFont typeface="Arial"/>
              <a:buNone/>
            </a:pPr>
            <a:endParaRPr sz="1100">
              <a:solidFill>
                <a:srgbClr val="4D4645"/>
              </a:solidFill>
              <a:latin typeface="Quicksand"/>
              <a:ea typeface="Quicksand"/>
              <a:cs typeface="Quicksand"/>
              <a:sym typeface="Quicksand"/>
            </a:endParaRPr>
          </a:p>
          <a:p>
            <a:pPr marL="0" lvl="0" indent="0" algn="just" rtl="0">
              <a:spcBef>
                <a:spcPts val="500"/>
              </a:spcBef>
              <a:spcAft>
                <a:spcPts val="0"/>
              </a:spcAft>
              <a:buClr>
                <a:schemeClr val="dk1"/>
              </a:buClr>
              <a:buSzPts val="1100"/>
              <a:buFont typeface="Arial"/>
              <a:buNone/>
            </a:pPr>
            <a:endParaRPr sz="1100">
              <a:solidFill>
                <a:schemeClr val="dk1"/>
              </a:solidFill>
              <a:latin typeface="Quicksand"/>
              <a:ea typeface="Quicksand"/>
              <a:cs typeface="Quicksand"/>
              <a:sym typeface="Quicksand"/>
            </a:endParaRPr>
          </a:p>
          <a:p>
            <a:pPr marL="0" lvl="0" indent="0" algn="just" rtl="0">
              <a:spcBef>
                <a:spcPts val="500"/>
              </a:spcBef>
              <a:spcAft>
                <a:spcPts val="0"/>
              </a:spcAft>
              <a:buClr>
                <a:schemeClr val="dk1"/>
              </a:buClr>
              <a:buSzPts val="1100"/>
              <a:buFont typeface="Arial"/>
              <a:buNone/>
            </a:pPr>
            <a:endParaRPr sz="1100">
              <a:solidFill>
                <a:srgbClr val="3C4043"/>
              </a:solidFill>
              <a:latin typeface="Quicksand Light"/>
              <a:ea typeface="Quicksand Light"/>
              <a:cs typeface="Quicksand Light"/>
              <a:sym typeface="Quicksand Light"/>
            </a:endParaRPr>
          </a:p>
        </p:txBody>
      </p:sp>
      <p:pic>
        <p:nvPicPr>
          <p:cNvPr id="79" name="Google Shape;79;p14"/>
          <p:cNvPicPr preferRelativeResize="0"/>
          <p:nvPr/>
        </p:nvPicPr>
        <p:blipFill>
          <a:blip r:embed="rId4">
            <a:alphaModFix/>
          </a:blip>
          <a:stretch>
            <a:fillRect/>
          </a:stretch>
        </p:blipFill>
        <p:spPr>
          <a:xfrm>
            <a:off x="5429150" y="2712751"/>
            <a:ext cx="1756085" cy="2195100"/>
          </a:xfrm>
          <a:prstGeom prst="rect">
            <a:avLst/>
          </a:prstGeom>
          <a:noFill/>
          <a:ln>
            <a:noFill/>
          </a:ln>
        </p:spPr>
      </p:pic>
      <p:pic>
        <p:nvPicPr>
          <p:cNvPr id="80" name="Google Shape;80;p14"/>
          <p:cNvPicPr preferRelativeResize="0"/>
          <p:nvPr/>
        </p:nvPicPr>
        <p:blipFill rotWithShape="1">
          <a:blip r:embed="rId5">
            <a:alphaModFix/>
          </a:blip>
          <a:srcRect t="22182" b="25817"/>
          <a:stretch/>
        </p:blipFill>
        <p:spPr>
          <a:xfrm>
            <a:off x="409575" y="9068275"/>
            <a:ext cx="2238300" cy="1288200"/>
          </a:xfrm>
          <a:prstGeom prst="roundRect">
            <a:avLst>
              <a:gd name="adj" fmla="val 16667"/>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756</Words>
  <Application>Microsoft Macintosh PowerPoint</Application>
  <PresentationFormat>Custom</PresentationFormat>
  <Paragraphs>72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Quicksand Light</vt:lpstr>
      <vt:lpstr>Arial</vt:lpstr>
      <vt:lpstr>Pacifico</vt:lpstr>
      <vt:lpstr>Quicksand</vt:lpstr>
      <vt:lpstr>Simple Light</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2020-03-16T00:29:02Z</dcterms:modified>
</cp:coreProperties>
</file>